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9"/>
  </p:notesMasterIdLst>
  <p:sldIdLst>
    <p:sldId id="401" r:id="rId3"/>
    <p:sldId id="402" r:id="rId4"/>
    <p:sldId id="314" r:id="rId5"/>
    <p:sldId id="410" r:id="rId6"/>
    <p:sldId id="315" r:id="rId7"/>
    <p:sldId id="411" r:id="rId8"/>
    <p:sldId id="412" r:id="rId9"/>
    <p:sldId id="413" r:id="rId10"/>
    <p:sldId id="317" r:id="rId11"/>
    <p:sldId id="414" r:id="rId12"/>
    <p:sldId id="318" r:id="rId13"/>
    <p:sldId id="319" r:id="rId14"/>
    <p:sldId id="415" r:id="rId15"/>
    <p:sldId id="416" r:id="rId16"/>
    <p:sldId id="320" r:id="rId17"/>
    <p:sldId id="3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6" autoAdjust="0"/>
    <p:restoredTop sz="94660"/>
  </p:normalViewPr>
  <p:slideViewPr>
    <p:cSldViewPr>
      <p:cViewPr varScale="1">
        <p:scale>
          <a:sx n="68" d="100"/>
          <a:sy n="68" d="100"/>
        </p:scale>
        <p:origin x="12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4581128"/>
            <a:ext cx="8568952" cy="1790700"/>
          </a:xfrm>
        </p:spPr>
        <p:txBody>
          <a:bodyPr>
            <a:normAutofit fontScale="90000"/>
          </a:bodyPr>
          <a:lstStyle/>
          <a:p>
            <a:pPr lvl="0" algn="just" defTabSz="914400" fontAlgn="base">
              <a:lnSpc>
                <a:spcPct val="200000"/>
              </a:lnSpc>
              <a:spcAft>
                <a:spcPct val="0"/>
              </a:spcAft>
              <a:defRPr/>
            </a:pP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вторичного распределения  доходов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счет использования располагаемого дохода.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4168" y="929987"/>
            <a:ext cx="294553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Лекция 4.3</a:t>
            </a:r>
          </a:p>
        </p:txBody>
      </p:sp>
    </p:spTree>
    <p:extLst>
      <p:ext uri="{BB962C8B-B14F-4D97-AF65-F5344CB8AC3E}">
        <p14:creationId xmlns:p14="http://schemas.microsoft.com/office/powerpoint/2010/main" val="3472114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10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7713" y="1079277"/>
            <a:ext cx="8785225" cy="45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этого счета (помимо отражения раздачи нерыночных товаров) составляют нерыночные услуги, прежде всего нерыночные услуги здравоохранения, образования, культуры, социального обеспечения и жилищного хозяйства, финансируемого за счет средств государства и предприятий.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через трансферты в натуральной форме, государственный сектор и другие секторы возвращают домашним хозяйствам значительную часть перераспределенных на стадии вторичного распределения доходов.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9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7" y="980728"/>
            <a:ext cx="8785225" cy="533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значение в системе национального счетоводства имеет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использования располагаемого дохода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ресурсная часть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открывается показателем располагаемого дохода.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использование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показатель расходов на конечное потребление.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Закрывается счет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«Валовое сбережение».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конечное потребление осуществляют три сектора: 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домашних хозяйств, 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учреждений 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некоммерческих организаций, обслуживающих домашние хозяйства.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11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E088C027-68C9-4BED-A6AF-AF5B6CA90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61" y="260648"/>
            <a:ext cx="8642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noProof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использования располагаемого дохода.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223092" y="365755"/>
            <a:ext cx="8713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Принципиальная схема счета использования располагаемого дохода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12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232003"/>
              </p:ext>
            </p:extLst>
          </p:nvPr>
        </p:nvGraphicFramePr>
        <p:xfrm>
          <a:off x="539552" y="1736651"/>
          <a:ext cx="8064896" cy="4248472"/>
        </p:xfrm>
        <a:graphic>
          <a:graphicData uri="http://schemas.openxmlformats.org/drawingml/2006/table">
            <a:tbl>
              <a:tblPr/>
              <a:tblGrid>
                <a:gridCol w="4838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Расходы на конечное потребление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Расходы домашних хозяйств на конечное потребление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Расходы государственных учреждений и некоммерческих организаций на конечное потребление, в том числе: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расходы на индивидуальные услуги;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расходы на коллективные услуги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Валовой располагаемый доход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1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Валовое сбережение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Чистое сбережение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4731" y="260648"/>
            <a:ext cx="8785225" cy="655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домашних хозяйств включают все расходы на покупку рыночных товаров и услуг в целях их конечного потребления, а также стоимость товаров и услуг, произведенных домашними хозяйствами для собственного потребления. В случае с покупкой домашними хозяйствами рыночных товаров и услуг для конечного потребления момент покупки принято считать моментом потребления.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сектора государственного управления носят характер текущих расходов на нерыночные услуги, которые могут быть индивидуальными и коллективными. К индивидуальным услугам относятся нерыночные услуги здравоохранения, образования, культуры, искусства, социального обеспечения. Коллективные услуги ‑ это услуги государственного управления, обороны и фундаментальной нерыночной науки. Сектор некоммерческих организаций, обслуживающих домашние хозяйства, также несет расходы на индивидуальные услуги. </a:t>
            </a:r>
          </a:p>
        </p:txBody>
      </p:sp>
    </p:spTree>
    <p:extLst>
      <p:ext uri="{BB962C8B-B14F-4D97-AF65-F5344CB8AC3E}">
        <p14:creationId xmlns:p14="http://schemas.microsoft.com/office/powerpoint/2010/main" val="240921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8753" y="45147"/>
            <a:ext cx="8785225" cy="696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Валовое национальное сбережение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(ВНС) - часть ВНРД, которая не входит в конечное потребление. Она включает чистое сальдо страховых резервов (положительное или отрицательное), которое представляет собой разницу между изменениями страховых резервов в пенсионных фондах отечественных домашних хозяйств, находящихся в зарубежных страховых организациях, и изменениями страховых резервных фондов иностранцев, находящихся в отечественных страховых организациях.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ВНС равно сумме валовых сбережений всех секторов (ВС): </a:t>
            </a:r>
          </a:p>
          <a:p>
            <a:pPr algn="ctr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ВНС =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ΣВСc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Чистое национальное сбережение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(ЧНС) равно разности между ВНС и потреблением основного капитала (ПОК):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ЧНС = ВНС - ПОК.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Сбережения - источник финансирования капитальных затрат: капитального строительства, приобретения основных фондов, нематериальных активов (патентов, лицензий и т.п.), прироста финансовых активов. </a:t>
            </a:r>
          </a:p>
        </p:txBody>
      </p:sp>
    </p:spTree>
    <p:extLst>
      <p:ext uri="{BB962C8B-B14F-4D97-AF65-F5344CB8AC3E}">
        <p14:creationId xmlns:p14="http://schemas.microsoft.com/office/powerpoint/2010/main" val="181379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25412" y="1484784"/>
            <a:ext cx="8893175" cy="371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использования скорректированного располагаемого дохода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показывает, каким образом использован скорректированный располагаемый доход, рассчитанный с учетом распределения социальных трансфертов в натуральной форме.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счет похож на счет использования располагаемого дохода с той разницей, что в ресурсной его части содержится показатель скорректированного располагаемого дохода, а в расходной - показатель фактического конечного потребления, а не расходов на конечное потребление.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FFD70F66-8F91-429E-B951-CA518A8F2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61" y="260648"/>
            <a:ext cx="8642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noProof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использования скорректированного располагаемого дохода.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C3163590-2E22-4D12-8727-9A7FC963A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2" y="1484784"/>
            <a:ext cx="8893175" cy="45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Фактическое конечное потребление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по экономике равно расходам на конечное потребление, но по отдельным секторам эти показатели могут значительно различаться.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расходы на конечное потребление могут нести одни секторы (например, сектор государственного управления и сектор некоммерческих организаций), а фактически потреблять оплаченные товары и услуги может сектор домашних хозяйств, получая их в виде трансфертов в натуральной форме. Именно этот процесс и отражен в счете использования скорректированного валового дохода.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54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Счет вторичного распределения  доходов.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Счет использования располагаемого дохода.</a:t>
            </a:r>
          </a:p>
          <a:p>
            <a:pPr algn="just">
              <a:lnSpc>
                <a:spcPct val="200000"/>
              </a:lnSpc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Счет использования скорректированного располагаемого дохода.</a:t>
            </a:r>
          </a:p>
        </p:txBody>
      </p:sp>
    </p:spTree>
    <p:extLst>
      <p:ext uri="{BB962C8B-B14F-4D97-AF65-F5344CB8AC3E}">
        <p14:creationId xmlns:p14="http://schemas.microsoft.com/office/powerpoint/2010/main" val="178872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4879" y="1594650"/>
            <a:ext cx="8785225" cy="411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распределении доходов участвуют только субъекты экономической деятельности.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для удовлетворения потребностей государства и отдельных его членов необходимы дополнительные доходы, которые образуются в процессе перераспределения ВВП и национального дохода. Этот процесс отражается на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счете вторичного распределения доходов.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Ресурсная часть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счета открывается показателем сальдо первичных доходов, перешедшим из счета распределения первичных доходов.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6339B648-0F99-4D1E-95B5-5E6A6D815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61" y="260648"/>
            <a:ext cx="8642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вторичного распределения  доходов.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8889" y="783868"/>
            <a:ext cx="8785225" cy="371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Остальные показатели ресурсной части и части использования являются одноименными (текущие налоги на доходы, богатство и т.д.; отчисления на социальное страхование; социальные пособия, кроме социальных трансфертов в натуральной форме; другие текущие трансферты), за исключением балансирующей статьи ‑ валового располагаемого дохода.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Такая организация счета вторичного распределения доходов объясняется тем, что он отражает перераспределение доходов, т.е. трансферты. </a:t>
            </a:r>
          </a:p>
        </p:txBody>
      </p:sp>
    </p:spTree>
    <p:extLst>
      <p:ext uri="{BB962C8B-B14F-4D97-AF65-F5344CB8AC3E}">
        <p14:creationId xmlns:p14="http://schemas.microsoft.com/office/powerpoint/2010/main" val="408755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8506" y="534034"/>
            <a:ext cx="878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Принципиальная схема счета вторичного распределения доходов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872630"/>
              </p:ext>
            </p:extLst>
          </p:nvPr>
        </p:nvGraphicFramePr>
        <p:xfrm>
          <a:off x="431540" y="1772816"/>
          <a:ext cx="8280920" cy="3816424"/>
        </p:xfrm>
        <a:graphic>
          <a:graphicData uri="http://schemas.openxmlformats.org/drawingml/2006/table">
            <a:tbl>
              <a:tblPr/>
              <a:tblGrid>
                <a:gridCol w="4968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4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Текущие налоги на доходы, богатство и т.д.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Отчисления на социальное страхование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Социальные пособия, кроме социальных трансфертов в натуральной форме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Другие текущие трансферты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Сальдо первичных доходов (валовое)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Текущие налоги на доходы, богатство и т.д.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Отчисления на социальное страхование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Социальные пособия, кроме социальных трансфертов в натуральной форме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Другие текущие трансферты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4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Валовой располагаемый доход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Чистый располагаемый доход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4352" y="894611"/>
            <a:ext cx="8785225" cy="493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секторальных счетах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ресурсов и использования не обязательно должны совпадать. Отчисления на социальное страхование (в фонды пенсионный, социального страхования, занятости) выплачиваются домашними хозяйствами органам социального страхования. В СНС отчисления на социальное страхование принято включать в первичные доходы домашних хозяйств (заработную плату наемных работников), даже если на практике эти деньги на руки работникам не выдаются, а прямо перечисляются предприятиями в соответствующие фонды.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вторичного распределения доходов является показатель валового располагаемого дохода. </a:t>
            </a:r>
          </a:p>
        </p:txBody>
      </p:sp>
    </p:spTree>
    <p:extLst>
      <p:ext uri="{BB962C8B-B14F-4D97-AF65-F5344CB8AC3E}">
        <p14:creationId xmlns:p14="http://schemas.microsoft.com/office/powerpoint/2010/main" val="235821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8930" y="1300876"/>
            <a:ext cx="8785225" cy="371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Располагаемый доход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‑ это сумма доходов, которые могут быть использованы институциональными единицами на конечное потребление и накопление.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Располагаемый доход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равен сальдо первичных доходов минус доходы, переданные в качестве текущих трансфертов, плюс полученные текущие трансферты. Сумма располагаемых доходов всех институциональных единиц - резидентов равна валовому национальному располагаемому доходу (ВНРД).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7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8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4731" y="876144"/>
            <a:ext cx="8785225" cy="493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Чистый национальный располагаемый доход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(ЧНРД) в рыночных ценах представляет собой ЧНД плюс чистые текущие трансферты (ЧТТ) из-за границы (дарения, пожертвования, гуманитарная помощь, текущие налоги на доходы, богатство, социальные пособия и прочие трансферты, не имеющие капитального характера, за вычетом аналогичных трансфертов, переданных за границу): </a:t>
            </a:r>
          </a:p>
          <a:p>
            <a:pPr algn="ctr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ЧНРД = ЧНД + ЧТТ.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Чистый располагаемый национальный доход измеряет сумму доходов, которую резиденты страны могут использовать либо для конечных потребительских расходов, либо для чистого сбережения.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01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9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7713" y="1079277"/>
            <a:ext cx="8785225" cy="45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перераспределения социальных трансфертов в натуральной форме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дополняет счет вторичного распределения доходов.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имеет практически ту же схему, только в нем отражаются социальные трансферты не в денежной, а в натуральной форме, такие как раздаваемые беженцам и пострадавшим от стихийных бедствий продукты, а также нерыночные услуги.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Открывается счет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показателя располагаемого дохода, затем следуют показатели социальных трансфертов полученных и выплаченных соответственно в ресурсной и расходной частях.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является показатель валового скорректированного располагаемого дохода.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2329</TotalTime>
  <Words>1170</Words>
  <Application>Microsoft Office PowerPoint</Application>
  <PresentationFormat>Экран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вторичного распределения  доходов  и счет использования располагаемого дохода. 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 Николаевич Герасимов</cp:lastModifiedBy>
  <cp:revision>167</cp:revision>
  <dcterms:created xsi:type="dcterms:W3CDTF">2004-02-20T08:27:47Z</dcterms:created>
  <dcterms:modified xsi:type="dcterms:W3CDTF">2020-04-13T17:41:14Z</dcterms:modified>
</cp:coreProperties>
</file>